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lvl1pPr>
      <a:defRPr sz="2400">
        <a:solidFill>
          <a:srgbClr val="FFFFFF"/>
        </a:solidFill>
        <a:latin typeface="Gill Sans MT"/>
        <a:ea typeface="Gill Sans MT"/>
        <a:cs typeface="Gill Sans MT"/>
        <a:sym typeface="Gill Sans MT"/>
      </a:defRPr>
    </a:lvl1pPr>
    <a:lvl2pPr indent="457200">
      <a:defRPr sz="2400">
        <a:solidFill>
          <a:srgbClr val="FFFFFF"/>
        </a:solidFill>
        <a:latin typeface="Gill Sans MT"/>
        <a:ea typeface="Gill Sans MT"/>
        <a:cs typeface="Gill Sans MT"/>
        <a:sym typeface="Gill Sans MT"/>
      </a:defRPr>
    </a:lvl2pPr>
    <a:lvl3pPr indent="914400">
      <a:defRPr sz="2400">
        <a:solidFill>
          <a:srgbClr val="FFFFFF"/>
        </a:solidFill>
        <a:latin typeface="Gill Sans MT"/>
        <a:ea typeface="Gill Sans MT"/>
        <a:cs typeface="Gill Sans MT"/>
        <a:sym typeface="Gill Sans MT"/>
      </a:defRPr>
    </a:lvl3pPr>
    <a:lvl4pPr indent="1371600">
      <a:defRPr sz="2400">
        <a:solidFill>
          <a:srgbClr val="FFFFFF"/>
        </a:solidFill>
        <a:latin typeface="Gill Sans MT"/>
        <a:ea typeface="Gill Sans MT"/>
        <a:cs typeface="Gill Sans MT"/>
        <a:sym typeface="Gill Sans MT"/>
      </a:defRPr>
    </a:lvl4pPr>
    <a:lvl5pPr indent="1828800">
      <a:defRPr sz="2400">
        <a:solidFill>
          <a:srgbClr val="FFFFFF"/>
        </a:solidFill>
        <a:latin typeface="Gill Sans MT"/>
        <a:ea typeface="Gill Sans MT"/>
        <a:cs typeface="Gill Sans MT"/>
        <a:sym typeface="Gill Sans MT"/>
      </a:defRPr>
    </a:lvl5pPr>
    <a:lvl6pPr indent="2286000">
      <a:defRPr sz="2400">
        <a:solidFill>
          <a:srgbClr val="FFFFFF"/>
        </a:solidFill>
        <a:latin typeface="Gill Sans MT"/>
        <a:ea typeface="Gill Sans MT"/>
        <a:cs typeface="Gill Sans MT"/>
        <a:sym typeface="Gill Sans MT"/>
      </a:defRPr>
    </a:lvl6pPr>
    <a:lvl7pPr indent="2743200">
      <a:defRPr sz="2400">
        <a:solidFill>
          <a:srgbClr val="FFFFFF"/>
        </a:solidFill>
        <a:latin typeface="Gill Sans MT"/>
        <a:ea typeface="Gill Sans MT"/>
        <a:cs typeface="Gill Sans MT"/>
        <a:sym typeface="Gill Sans MT"/>
      </a:defRPr>
    </a:lvl7pPr>
    <a:lvl8pPr indent="3200400">
      <a:defRPr sz="2400">
        <a:solidFill>
          <a:srgbClr val="FFFFFF"/>
        </a:solidFill>
        <a:latin typeface="Gill Sans MT"/>
        <a:ea typeface="Gill Sans MT"/>
        <a:cs typeface="Gill Sans MT"/>
        <a:sym typeface="Gill Sans MT"/>
      </a:defRPr>
    </a:lvl8pPr>
    <a:lvl9pPr indent="3657600">
      <a:defRPr sz="2400">
        <a:solidFill>
          <a:srgbClr val="FFFFFF"/>
        </a:solidFill>
        <a:latin typeface="Gill Sans MT"/>
        <a:ea typeface="Gill Sans MT"/>
        <a:cs typeface="Gill Sans MT"/>
        <a:sym typeface="Gill Sans M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AFBF7"/>
          </a:solidFill>
        </a:fill>
      </a:tcStyle>
    </a:wholeTbl>
    <a:band2H>
      <a:tcTxStyle/>
      <a:tcStyle>
        <a:tcBdr/>
        <a:fill>
          <a:solidFill>
            <a:srgbClr val="EDFDFB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CF4EA"/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CF4EA"/>
          </a:solidFill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CF4EA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8DBF6"/>
          </a:solidFill>
        </a:fill>
      </a:tcStyle>
    </a:wholeTbl>
    <a:band2H>
      <a:tcTxStyle/>
      <a:tcStyle>
        <a:tcBdr/>
        <a:fill>
          <a:solidFill>
            <a:srgbClr val="F4EEFA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090E7"/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090E7"/>
          </a:solidFill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090E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CF4EA"/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FFFFFF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CF4EA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508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Gill Sans MT"/>
                <a:ea typeface="Gill Sans MT"/>
                <a:cs typeface="Gill Sans MT"/>
                <a:sym typeface="Gill Sans MT"/>
              </a:rPr>
              <a:t>Transitional protections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>
              <a:latin typeface="Gill Sans MT"/>
              <a:ea typeface="Gill Sans MT"/>
              <a:cs typeface="Gill Sans MT"/>
              <a:sym typeface="Gill Sans MT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Gill Sans MT"/>
                <a:ea typeface="Gill Sans MT"/>
                <a:cs typeface="Gill Sans MT"/>
                <a:sym typeface="Gill Sans MT"/>
              </a:rPr>
              <a:t>Pensions in payment or deferred no change in benefits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Gill Sans MT"/>
                <a:ea typeface="Gill Sans MT"/>
                <a:cs typeface="Gill Sans MT"/>
                <a:sym typeface="Gill Sans MT"/>
              </a:rPr>
              <a:t>Rule of 85 transitional protection to 2020 retained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Gill Sans MT"/>
                <a:ea typeface="Gill Sans MT"/>
                <a:cs typeface="Gill Sans MT"/>
                <a:sym typeface="Gill Sans MT"/>
              </a:rPr>
              <a:t>Final salary at April 2015. Pension on last year of service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Gill Sans MT"/>
                <a:ea typeface="Gill Sans MT"/>
                <a:cs typeface="Gill Sans MT"/>
                <a:sym typeface="Gill Sans MT"/>
              </a:rPr>
              <a:t>Underpin for members within 10 yrs retirement  at 2012</a:t>
            </a:r>
          </a:p>
          <a:p>
            <a:pPr marL="231775" lvl="1" indent="-117475" defTabSz="914400">
              <a:lnSpc>
                <a:spcPct val="100000"/>
              </a:lnSpc>
              <a:spcBef>
                <a:spcPts val="300"/>
              </a:spcBef>
              <a:buClr>
                <a:srgbClr val="188D63"/>
              </a:buClr>
              <a:buSzPct val="60000"/>
              <a:buFont typeface="Helvetica"/>
              <a:buChar char="●"/>
              <a:defRPr sz="1800"/>
            </a:pPr>
            <a:r>
              <a:rPr sz="1000">
                <a:latin typeface="Gill Sans MT"/>
                <a:ea typeface="Gill Sans MT"/>
                <a:cs typeface="Gill Sans MT"/>
                <a:sym typeface="Gill Sans MT"/>
              </a:rPr>
              <a:t>Accrued benefits pre-2015 &amp; CARE added together and compared with what would have got under final salary. Better of two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685800" y="415925"/>
            <a:ext cx="7772400" cy="3184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</a:lvl1pPr>
            <a:lvl2pPr marL="0" indent="457200" algn="ctr">
              <a:buSzTx/>
              <a:buFontTx/>
              <a:buNone/>
            </a:lvl2pPr>
            <a:lvl3pPr marL="0" indent="914400" algn="ctr">
              <a:buSzTx/>
              <a:buFontTx/>
              <a:buNone/>
            </a:lvl3pPr>
            <a:lvl4pPr marL="0" indent="1371600" algn="ctr">
              <a:buSzTx/>
              <a:buFontTx/>
              <a:buNone/>
            </a:lvl4pPr>
            <a:lvl5pPr marL="0" indent="1828800" algn="ctr">
              <a:buSzTx/>
              <a:buFontTx/>
              <a:buNone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358775" y="0"/>
            <a:ext cx="8277225" cy="14382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358775" y="2159000"/>
            <a:ext cx="8132763" cy="4699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358775" y="0"/>
            <a:ext cx="8277225" cy="14382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358775" y="2159000"/>
            <a:ext cx="8132763" cy="4699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2451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xfrm>
            <a:off x="722312" y="1192213"/>
            <a:ext cx="7772401" cy="3214687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/>
            </a:lvl1pPr>
            <a:lvl2pPr marL="0" indent="457200">
              <a:spcBef>
                <a:spcPts val="400"/>
              </a:spcBef>
              <a:buSzTx/>
              <a:buFontTx/>
              <a:buNone/>
              <a:defRPr sz="2000"/>
            </a:lvl2pPr>
            <a:lvl3pPr marL="0" indent="914400">
              <a:spcBef>
                <a:spcPts val="400"/>
              </a:spcBef>
              <a:buSzTx/>
              <a:buFontTx/>
              <a:buNone/>
              <a:defRPr sz="2000"/>
            </a:lvl3pPr>
            <a:lvl4pPr marL="0" indent="1371600">
              <a:spcBef>
                <a:spcPts val="400"/>
              </a:spcBef>
              <a:buSzTx/>
              <a:buFontTx/>
              <a:buNone/>
              <a:defRPr sz="2000"/>
            </a:lvl4pPr>
            <a:lvl5pPr marL="0" indent="1828800">
              <a:spcBef>
                <a:spcPts val="400"/>
              </a:spcBef>
              <a:buSzTx/>
              <a:buFontTx/>
              <a:buNone/>
              <a:defRPr sz="2000"/>
            </a:lvl5pPr>
          </a:lstStyle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358775" y="0"/>
            <a:ext cx="8277225" cy="14382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358775" y="2159000"/>
            <a:ext cx="3989388" cy="46990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512498" indent="-398198">
              <a:spcBef>
                <a:spcPts val="600"/>
              </a:spcBef>
              <a:defRPr sz="2800"/>
            </a:lvl2pPr>
            <a:lvl3pPr marL="1007110" indent="-324485">
              <a:spcBef>
                <a:spcPts val="600"/>
              </a:spcBef>
              <a:defRPr sz="2800"/>
            </a:lvl3pPr>
            <a:lvl4pPr marL="1623836" indent="-706261">
              <a:spcBef>
                <a:spcPts val="600"/>
              </a:spcBef>
              <a:defRPr sz="2800"/>
            </a:lvl4pPr>
            <a:lvl5pPr marL="3836987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4040188" cy="757237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/>
            </a:lvl1pPr>
            <a:lvl2pPr marL="0" indent="457200">
              <a:buSzTx/>
              <a:buFontTx/>
              <a:buNone/>
              <a:defRPr b="1"/>
            </a:lvl2pPr>
            <a:lvl3pPr marL="0" indent="914400">
              <a:buSzTx/>
              <a:buFontTx/>
              <a:buNone/>
              <a:defRPr b="1"/>
            </a:lvl3pPr>
            <a:lvl4pPr marL="0" indent="1371600">
              <a:buSzTx/>
              <a:buFontTx/>
              <a:buNone/>
              <a:defRPr b="1"/>
            </a:lvl4pPr>
            <a:lvl5pPr marL="0" indent="1828800">
              <a:buSzTx/>
              <a:buFontTx/>
              <a:buNone/>
              <a:defRPr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xfrm>
            <a:off x="358775" y="0"/>
            <a:ext cx="8277225" cy="14382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143510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504371" indent="-390071">
              <a:spcBef>
                <a:spcPts val="700"/>
              </a:spcBef>
              <a:defRPr sz="3200"/>
            </a:lvl2pPr>
            <a:lvl3pPr marL="991658" indent="-309033">
              <a:spcBef>
                <a:spcPts val="700"/>
              </a:spcBef>
              <a:defRPr sz="3200"/>
            </a:lvl3pPr>
            <a:lvl4pPr marL="1644014" indent="-726439">
              <a:spcBef>
                <a:spcPts val="700"/>
              </a:spcBef>
              <a:defRPr sz="3200"/>
            </a:lvl4pPr>
            <a:lvl5pPr marL="3847147" indent="-365759">
              <a:spcBef>
                <a:spcPts val="7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1792288" y="3086100"/>
            <a:ext cx="5486400" cy="22812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1792288" y="5367338"/>
            <a:ext cx="5486400" cy="149066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Body Level One</a:t>
            </a:r>
          </a:p>
          <a:p>
            <a:pPr lvl="1">
              <a:defRPr sz="1800"/>
            </a:pPr>
            <a:r>
              <a:rPr sz="1400"/>
              <a:t>Body Level Two</a:t>
            </a:r>
          </a:p>
          <a:p>
            <a:pPr lvl="2">
              <a:defRPr sz="1800"/>
            </a:pPr>
            <a:r>
              <a:rPr sz="1400"/>
              <a:t>Body Level Three</a:t>
            </a:r>
          </a:p>
          <a:p>
            <a:pPr lvl="3">
              <a:defRPr sz="1800"/>
            </a:pPr>
            <a:r>
              <a:rPr sz="1400"/>
              <a:t>Body Level Four</a:t>
            </a:r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0" y="1619249"/>
            <a:ext cx="8637588" cy="179389"/>
            <a:chOff x="0" y="0"/>
            <a:chExt cx="8637588" cy="179388"/>
          </a:xfrm>
        </p:grpSpPr>
        <p:sp>
          <p:nvSpPr>
            <p:cNvPr id="2" name="Shape 2"/>
            <p:cNvSpPr/>
            <p:nvPr/>
          </p:nvSpPr>
          <p:spPr>
            <a:xfrm>
              <a:off x="0" y="0"/>
              <a:ext cx="8637588" cy="179389"/>
            </a:xfrm>
            <a:prstGeom prst="rect">
              <a:avLst/>
            </a:prstGeom>
            <a:solidFill>
              <a:srgbClr val="04A88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r">
                <a:spcBef>
                  <a:spcPts val="1400"/>
                </a:spcBef>
                <a:defRPr>
                  <a:latin typeface="Garamond"/>
                  <a:ea typeface="Garamond"/>
                  <a:cs typeface="Garamond"/>
                  <a:sym typeface="Garamond"/>
                </a:defRPr>
              </a:pPr>
              <a:endParaRPr/>
            </a:p>
          </p:txBody>
        </p:sp>
        <p:sp>
          <p:nvSpPr>
            <p:cNvPr id="3" name="Shape 3"/>
            <p:cNvSpPr/>
            <p:nvPr/>
          </p:nvSpPr>
          <p:spPr>
            <a:xfrm>
              <a:off x="0" y="794"/>
              <a:ext cx="8637588" cy="177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r">
                <a:spcBef>
                  <a:spcPts val="700"/>
                </a:spcBef>
                <a:defRPr sz="1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UNISON Scotland</a:t>
              </a:r>
            </a:p>
          </p:txBody>
        </p:sp>
      </p:grpSp>
      <p:sp>
        <p:nvSpPr>
          <p:cNvPr id="5" name="Shape 5"/>
          <p:cNvSpPr/>
          <p:nvPr/>
        </p:nvSpPr>
        <p:spPr>
          <a:xfrm>
            <a:off x="0" y="1438275"/>
            <a:ext cx="8637588" cy="179388"/>
          </a:xfrm>
          <a:prstGeom prst="rect">
            <a:avLst/>
          </a:prstGeom>
          <a:solidFill>
            <a:srgbClr val="500093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r">
              <a:spcBef>
                <a:spcPts val="1400"/>
              </a:spcBef>
              <a:defRPr sz="1200" b="1"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pic>
        <p:nvPicPr>
          <p:cNvPr id="6" name="image1.png" descr="scotcol"/>
          <p:cNvPicPr/>
          <p:nvPr/>
        </p:nvPicPr>
        <p:blipFill>
          <a:blip r:embed="rId13" cstate="print">
            <a:extLst/>
          </a:blip>
          <a:stretch>
            <a:fillRect/>
          </a:stretch>
        </p:blipFill>
        <p:spPr>
          <a:xfrm>
            <a:off x="7010400" y="5791200"/>
            <a:ext cx="1524000" cy="8001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6567488" y="0"/>
            <a:ext cx="2068512" cy="579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/>
          <a:lstStyle/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358774" y="358775"/>
            <a:ext cx="6056314" cy="6499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r">
        <a:defRPr sz="3600">
          <a:latin typeface="Gill Sans MT"/>
          <a:ea typeface="Gill Sans MT"/>
          <a:cs typeface="Gill Sans MT"/>
          <a:sym typeface="Gill Sans MT"/>
        </a:defRPr>
      </a:lvl1pPr>
      <a:lvl2pPr algn="r">
        <a:defRPr sz="3600">
          <a:latin typeface="Gill Sans MT"/>
          <a:ea typeface="Gill Sans MT"/>
          <a:cs typeface="Gill Sans MT"/>
          <a:sym typeface="Gill Sans MT"/>
        </a:defRPr>
      </a:lvl2pPr>
      <a:lvl3pPr algn="r">
        <a:defRPr sz="3600">
          <a:latin typeface="Gill Sans MT"/>
          <a:ea typeface="Gill Sans MT"/>
          <a:cs typeface="Gill Sans MT"/>
          <a:sym typeface="Gill Sans MT"/>
        </a:defRPr>
      </a:lvl3pPr>
      <a:lvl4pPr algn="r">
        <a:defRPr sz="3600">
          <a:latin typeface="Gill Sans MT"/>
          <a:ea typeface="Gill Sans MT"/>
          <a:cs typeface="Gill Sans MT"/>
          <a:sym typeface="Gill Sans MT"/>
        </a:defRPr>
      </a:lvl4pPr>
      <a:lvl5pPr algn="r">
        <a:defRPr sz="3600">
          <a:latin typeface="Gill Sans MT"/>
          <a:ea typeface="Gill Sans MT"/>
          <a:cs typeface="Gill Sans MT"/>
          <a:sym typeface="Gill Sans MT"/>
        </a:defRPr>
      </a:lvl5pPr>
      <a:lvl6pPr indent="457200" algn="r">
        <a:defRPr sz="3600">
          <a:latin typeface="Gill Sans MT"/>
          <a:ea typeface="Gill Sans MT"/>
          <a:cs typeface="Gill Sans MT"/>
          <a:sym typeface="Gill Sans MT"/>
        </a:defRPr>
      </a:lvl6pPr>
      <a:lvl7pPr indent="914400" algn="r">
        <a:defRPr sz="3600">
          <a:latin typeface="Gill Sans MT"/>
          <a:ea typeface="Gill Sans MT"/>
          <a:cs typeface="Gill Sans MT"/>
          <a:sym typeface="Gill Sans MT"/>
        </a:defRPr>
      </a:lvl7pPr>
      <a:lvl8pPr indent="1371600" algn="r">
        <a:defRPr sz="3600">
          <a:latin typeface="Gill Sans MT"/>
          <a:ea typeface="Gill Sans MT"/>
          <a:cs typeface="Gill Sans MT"/>
          <a:sym typeface="Gill Sans MT"/>
        </a:defRPr>
      </a:lvl8pPr>
      <a:lvl9pPr indent="1828800" algn="r">
        <a:defRPr sz="3600">
          <a:latin typeface="Gill Sans MT"/>
          <a:ea typeface="Gill Sans MT"/>
          <a:cs typeface="Gill Sans MT"/>
          <a:sym typeface="Gill Sans MT"/>
        </a:defRPr>
      </a:lvl9pPr>
    </p:titleStyle>
    <p:bodyStyle>
      <a:lvl1pPr marL="342900" indent="-342900">
        <a:spcBef>
          <a:spcPts val="500"/>
        </a:spcBef>
        <a:buSzPct val="100000"/>
        <a:buFont typeface="Helvetica"/>
        <a:buChar char="➢"/>
        <a:defRPr sz="2400">
          <a:latin typeface="Gill Sans MT"/>
          <a:ea typeface="Gill Sans MT"/>
          <a:cs typeface="Gill Sans MT"/>
          <a:sym typeface="Gill Sans MT"/>
        </a:defRPr>
      </a:lvl1pPr>
      <a:lvl2pPr marL="523875" indent="-409575">
        <a:spcBef>
          <a:spcPts val="500"/>
        </a:spcBef>
        <a:buSzPct val="100000"/>
        <a:buFont typeface="Helvetica"/>
        <a:buChar char="❖"/>
        <a:defRPr sz="2400">
          <a:latin typeface="Gill Sans MT"/>
          <a:ea typeface="Gill Sans MT"/>
          <a:cs typeface="Gill Sans MT"/>
          <a:sym typeface="Gill Sans MT"/>
        </a:defRPr>
      </a:lvl2pPr>
      <a:lvl3pPr marL="960755" indent="-278130">
        <a:spcBef>
          <a:spcPts val="500"/>
        </a:spcBef>
        <a:buSzPct val="100000"/>
        <a:buFont typeface="Helvetica"/>
        <a:buChar char="▪"/>
        <a:defRPr sz="2400">
          <a:latin typeface="Gill Sans MT"/>
          <a:ea typeface="Gill Sans MT"/>
          <a:cs typeface="Gill Sans MT"/>
          <a:sym typeface="Gill Sans MT"/>
        </a:defRPr>
      </a:lvl3pPr>
      <a:lvl4pPr marL="1522941" indent="-605366">
        <a:spcBef>
          <a:spcPts val="500"/>
        </a:spcBef>
        <a:buSzPct val="100000"/>
        <a:buFont typeface="Helvetica"/>
        <a:buChar char="•"/>
        <a:defRPr sz="2400">
          <a:latin typeface="Gill Sans MT"/>
          <a:ea typeface="Gill Sans MT"/>
          <a:cs typeface="Gill Sans MT"/>
          <a:sym typeface="Gill Sans MT"/>
        </a:defRPr>
      </a:lvl4pPr>
      <a:lvl5pPr marL="3755707" indent="-274320">
        <a:spcBef>
          <a:spcPts val="500"/>
        </a:spcBef>
        <a:buSzPct val="100000"/>
        <a:buFont typeface="Helvetica"/>
        <a:buChar char="»"/>
        <a:defRPr sz="2400">
          <a:latin typeface="Gill Sans MT"/>
          <a:ea typeface="Gill Sans MT"/>
          <a:cs typeface="Gill Sans MT"/>
          <a:sym typeface="Gill Sans MT"/>
        </a:defRPr>
      </a:lvl5pPr>
      <a:lvl6pPr marL="4212907" indent="-274320">
        <a:spcBef>
          <a:spcPts val="500"/>
        </a:spcBef>
        <a:buSzPct val="100000"/>
        <a:buFont typeface="Helvetica"/>
        <a:buChar char="»"/>
        <a:defRPr sz="2400">
          <a:latin typeface="Gill Sans MT"/>
          <a:ea typeface="Gill Sans MT"/>
          <a:cs typeface="Gill Sans MT"/>
          <a:sym typeface="Gill Sans MT"/>
        </a:defRPr>
      </a:lvl6pPr>
      <a:lvl7pPr marL="4670107" indent="-274320">
        <a:spcBef>
          <a:spcPts val="500"/>
        </a:spcBef>
        <a:buSzPct val="100000"/>
        <a:buFont typeface="Helvetica"/>
        <a:buChar char="»"/>
        <a:defRPr sz="2400">
          <a:latin typeface="Gill Sans MT"/>
          <a:ea typeface="Gill Sans MT"/>
          <a:cs typeface="Gill Sans MT"/>
          <a:sym typeface="Gill Sans MT"/>
        </a:defRPr>
      </a:lvl7pPr>
      <a:lvl8pPr marL="5127307" indent="-274320">
        <a:spcBef>
          <a:spcPts val="500"/>
        </a:spcBef>
        <a:buSzPct val="100000"/>
        <a:buFont typeface="Helvetica"/>
        <a:buChar char="»"/>
        <a:defRPr sz="2400">
          <a:latin typeface="Gill Sans MT"/>
          <a:ea typeface="Gill Sans MT"/>
          <a:cs typeface="Gill Sans MT"/>
          <a:sym typeface="Gill Sans MT"/>
        </a:defRPr>
      </a:lvl8pPr>
      <a:lvl9pPr marL="5584507" indent="-274320">
        <a:spcBef>
          <a:spcPts val="500"/>
        </a:spcBef>
        <a:buSzPct val="100000"/>
        <a:buFont typeface="Helvetica"/>
        <a:buChar char="»"/>
        <a:defRPr sz="2400">
          <a:latin typeface="Gill Sans MT"/>
          <a:ea typeface="Gill Sans MT"/>
          <a:cs typeface="Gill Sans MT"/>
          <a:sym typeface="Gill Sans MT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Garamond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Garamond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Garamond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Garamond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Garamond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Garamond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Garamond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Garamond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Garamon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tlgps2015.org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nison-scotland.org.uk/pensions/index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xfrm>
            <a:off x="755650" y="4797425"/>
            <a:ext cx="4392613" cy="115252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l">
              <a:defRPr sz="1800"/>
            </a:pPr>
            <a:r>
              <a:rPr sz="2400" b="1">
                <a:latin typeface="Garamond"/>
                <a:ea typeface="Garamond"/>
                <a:cs typeface="Garamond"/>
                <a:sym typeface="Garamond"/>
              </a:rPr>
              <a:t>Dave Watson</a:t>
            </a:r>
          </a:p>
          <a:p>
            <a:pPr lvl="0" algn="l">
              <a:spcBef>
                <a:spcPts val="400"/>
              </a:spcBef>
              <a:defRPr sz="1800"/>
            </a:pPr>
            <a:r>
              <a:rPr sz="2000" b="1">
                <a:latin typeface="Garamond"/>
                <a:ea typeface="Garamond"/>
                <a:cs typeface="Garamond"/>
                <a:sym typeface="Garamond"/>
              </a:rPr>
              <a:t>Head of Bargaining and Campaigns</a:t>
            </a:r>
          </a:p>
          <a:p>
            <a:pPr lvl="0" algn="l">
              <a:spcBef>
                <a:spcPts val="400"/>
              </a:spcBef>
              <a:defRPr sz="1800"/>
            </a:pPr>
            <a:r>
              <a:rPr sz="2000" b="1">
                <a:latin typeface="Garamond"/>
                <a:ea typeface="Garamond"/>
                <a:cs typeface="Garamond"/>
                <a:sym typeface="Garamond"/>
              </a:rPr>
              <a:t>UNISON Scotland</a:t>
            </a:r>
          </a:p>
        </p:txBody>
      </p:sp>
      <p:sp>
        <p:nvSpPr>
          <p:cNvPr id="43" name="Shape 43"/>
          <p:cNvSpPr/>
          <p:nvPr/>
        </p:nvSpPr>
        <p:spPr>
          <a:xfrm>
            <a:off x="358775" y="2159000"/>
            <a:ext cx="8277225" cy="19100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algn="r">
              <a:spcBef>
                <a:spcPts val="1400"/>
              </a:spcBef>
              <a:defRPr sz="1800">
                <a:solidFill>
                  <a:srgbClr val="000000"/>
                </a:solidFill>
              </a:defRPr>
            </a:pPr>
            <a:r>
              <a:rPr sz="6000" b="1">
                <a:latin typeface="Garamond"/>
                <a:ea typeface="Garamond"/>
                <a:cs typeface="Garamond"/>
                <a:sym typeface="Garamond"/>
              </a:rPr>
              <a:t>Scottish LGPS </a:t>
            </a:r>
            <a:endParaRPr sz="24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lvl="0" algn="r">
              <a:spcBef>
                <a:spcPts val="1400"/>
              </a:spcBef>
              <a:defRPr sz="1800">
                <a:solidFill>
                  <a:srgbClr val="000000"/>
                </a:solidFill>
              </a:defRPr>
            </a:pPr>
            <a:r>
              <a:rPr sz="6000" b="1">
                <a:latin typeface="Garamond"/>
                <a:ea typeface="Garamond"/>
                <a:cs typeface="Garamond"/>
                <a:sym typeface="Garamond"/>
              </a:rPr>
              <a:t>2015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2" build="p" animBg="1" advAuto="0"/>
      <p:bldP spid="43" grpId="1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image7.jpeg" descr="pensions gov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984158" y="1844824"/>
            <a:ext cx="6900210" cy="4032448"/>
          </a:xfrm>
          <a:prstGeom prst="rect">
            <a:avLst/>
          </a:prstGeom>
          <a:ln w="12700">
            <a:miter lim="400000"/>
          </a:ln>
        </p:spPr>
      </p:pic>
      <p:sp>
        <p:nvSpPr>
          <p:cNvPr id="71" name="Shape 71"/>
          <p:cNvSpPr/>
          <p:nvPr/>
        </p:nvSpPr>
        <p:spPr>
          <a:xfrm>
            <a:off x="4283968" y="548680"/>
            <a:ext cx="4320480" cy="637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36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Hybrid Solution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358775" y="358775"/>
            <a:ext cx="8277225" cy="10795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sz="3600"/>
              <a:t>Next Steps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xfrm>
            <a:off x="395535" y="1916832"/>
            <a:ext cx="8132764" cy="41764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defTabSz="886968">
              <a:defRPr sz="1800"/>
            </a:pPr>
            <a:r>
              <a:rPr sz="2328"/>
              <a:t>Scheme regulations going through Scottish Parliament</a:t>
            </a:r>
          </a:p>
          <a:p>
            <a:pPr marL="0" lvl="0" indent="0" defTabSz="886968">
              <a:defRPr sz="1800"/>
            </a:pPr>
            <a:r>
              <a:rPr sz="2328"/>
              <a:t>Governance </a:t>
            </a:r>
          </a:p>
          <a:p>
            <a:pPr marL="109331" lvl="1" indent="0" defTabSz="886968">
              <a:spcBef>
                <a:spcPts val="400"/>
              </a:spcBef>
              <a:buClr>
                <a:srgbClr val="04A884"/>
              </a:buClr>
              <a:defRPr sz="1800"/>
            </a:pPr>
            <a:r>
              <a:rPr sz="1940"/>
              <a:t>Model constitution and regulations</a:t>
            </a:r>
          </a:p>
          <a:p>
            <a:pPr marL="109331" lvl="1" indent="0" defTabSz="886968">
              <a:spcBef>
                <a:spcPts val="400"/>
              </a:spcBef>
              <a:buClr>
                <a:srgbClr val="04A884"/>
              </a:buClr>
              <a:defRPr sz="1800"/>
            </a:pPr>
            <a:r>
              <a:rPr sz="1940"/>
              <a:t>Agree pension board membership and elect UNISON reps</a:t>
            </a:r>
          </a:p>
          <a:p>
            <a:pPr marL="109331" lvl="1" indent="0" defTabSz="886968">
              <a:spcBef>
                <a:spcPts val="400"/>
              </a:spcBef>
              <a:buClr>
                <a:srgbClr val="04A884"/>
              </a:buClr>
              <a:defRPr sz="1800"/>
            </a:pPr>
            <a:r>
              <a:rPr sz="1940"/>
              <a:t>Train and support</a:t>
            </a:r>
          </a:p>
          <a:p>
            <a:pPr marL="109331" lvl="1" indent="0" defTabSz="886968">
              <a:spcBef>
                <a:spcPts val="400"/>
              </a:spcBef>
              <a:buClr>
                <a:srgbClr val="04A884"/>
              </a:buClr>
              <a:defRPr sz="1800"/>
            </a:pPr>
            <a:r>
              <a:rPr sz="1940"/>
              <a:t>Start work on structural review  - IORP interpretation impact</a:t>
            </a:r>
          </a:p>
          <a:p>
            <a:pPr marL="0" lvl="0" indent="0" defTabSz="886968">
              <a:defRPr sz="1800"/>
            </a:pPr>
            <a:r>
              <a:rPr sz="2328"/>
              <a:t>Implementation April 2015</a:t>
            </a:r>
          </a:p>
          <a:p>
            <a:pPr marL="0" lvl="0" indent="0" defTabSz="886968">
              <a:defRPr sz="1800"/>
            </a:pPr>
            <a:r>
              <a:rPr sz="2328"/>
              <a:t>Joint communications – UNISON Scottish Pensions Bulletin</a:t>
            </a:r>
          </a:p>
          <a:p>
            <a:pPr marL="0" lvl="0" indent="0" defTabSz="886968">
              <a:defRPr sz="1800"/>
            </a:pPr>
            <a:r>
              <a:rPr sz="2328"/>
              <a:t>Future</a:t>
            </a:r>
          </a:p>
          <a:p>
            <a:pPr marL="109331" lvl="1" indent="0" defTabSz="886968">
              <a:spcBef>
                <a:spcPts val="400"/>
              </a:spcBef>
              <a:buClr>
                <a:srgbClr val="04A884"/>
              </a:buClr>
              <a:defRPr sz="1800"/>
            </a:pPr>
            <a:r>
              <a:rPr sz="1940"/>
              <a:t>State pension changes – NI increase 2016 (1.4%. 3.4% employers) </a:t>
            </a:r>
          </a:p>
          <a:p>
            <a:pPr marL="109331" lvl="1" indent="0" defTabSz="886968">
              <a:spcBef>
                <a:spcPts val="400"/>
              </a:spcBef>
              <a:buClr>
                <a:srgbClr val="04A884"/>
              </a:buClr>
              <a:defRPr sz="1800"/>
            </a:pPr>
            <a:r>
              <a:rPr sz="1940"/>
              <a:t>Revaluations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358775" y="358775"/>
            <a:ext cx="8277225" cy="10795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sz="3600"/>
              <a:t>More information</a:t>
            </a:r>
          </a:p>
        </p:txBody>
      </p:sp>
      <p:pic>
        <p:nvPicPr>
          <p:cNvPr id="77" name="image8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39551" y="2348880"/>
            <a:ext cx="4229101" cy="2847975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hape 78"/>
          <p:cNvSpPr/>
          <p:nvPr/>
        </p:nvSpPr>
        <p:spPr>
          <a:xfrm>
            <a:off x="5076056" y="2060848"/>
            <a:ext cx="3528392" cy="3482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endParaRPr b="1">
              <a:latin typeface="Garamond"/>
              <a:ea typeface="Garamond"/>
              <a:cs typeface="Garamond"/>
              <a:sym typeface="Garamond"/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endParaRPr b="1">
              <a:latin typeface="Garamond"/>
              <a:ea typeface="Garamond"/>
              <a:cs typeface="Garamond"/>
              <a:sym typeface="Garamond"/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  <a:hlinkClick r:id="rId3"/>
              </a:rPr>
              <a:t>www.scotlgps2015.org</a:t>
            </a:r>
            <a:endParaRPr sz="2400" b="1">
              <a:latin typeface="Garamond"/>
              <a:ea typeface="Garamond"/>
              <a:cs typeface="Garamond"/>
              <a:sym typeface="Garamond"/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endParaRPr sz="2400" b="1">
              <a:latin typeface="Garamond"/>
              <a:ea typeface="Garamond"/>
              <a:cs typeface="Garamond"/>
              <a:sym typeface="Garamond"/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endParaRPr sz="2400" b="1">
              <a:latin typeface="Garamond"/>
              <a:ea typeface="Garamond"/>
              <a:cs typeface="Garamond"/>
              <a:sym typeface="Garamond"/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  <a:hlinkClick r:id="rId4"/>
              </a:rPr>
              <a:t>www.unison-scotland.org.uk/pensions/index.html</a:t>
            </a:r>
            <a:endParaRPr b="1">
              <a:latin typeface="Garamond"/>
              <a:ea typeface="Garamond"/>
              <a:cs typeface="Garamond"/>
              <a:sym typeface="Garamond"/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endParaRPr b="1">
              <a:latin typeface="Garamond"/>
              <a:ea typeface="Garamond"/>
              <a:cs typeface="Garamond"/>
              <a:sym typeface="Garamond"/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endParaRPr b="1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358775" y="358775"/>
            <a:ext cx="8277225" cy="10795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sz="3600"/>
              <a:t>Background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358775" y="2159000"/>
            <a:ext cx="8132763" cy="3632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defTabSz="859536">
              <a:defRPr sz="1800"/>
            </a:pPr>
            <a:r>
              <a:rPr sz="2256"/>
              <a:t> UK Public Service Pensions Act</a:t>
            </a:r>
          </a:p>
          <a:p>
            <a:pPr marL="105950" lvl="1" indent="0" defTabSz="859536">
              <a:spcBef>
                <a:spcPts val="400"/>
              </a:spcBef>
              <a:buClr>
                <a:srgbClr val="04A884"/>
              </a:buClr>
              <a:buChar char="➢"/>
              <a:defRPr sz="1800"/>
            </a:pPr>
            <a:r>
              <a:rPr sz="1879"/>
              <a:t>CARE scheme</a:t>
            </a:r>
          </a:p>
          <a:p>
            <a:pPr marL="105950" lvl="1" indent="0" defTabSz="859536">
              <a:spcBef>
                <a:spcPts val="400"/>
              </a:spcBef>
              <a:buClr>
                <a:srgbClr val="04A884"/>
              </a:buClr>
              <a:buChar char="➢"/>
              <a:defRPr sz="1800"/>
            </a:pPr>
            <a:r>
              <a:rPr sz="1879"/>
              <a:t>Pension age linked to state pension age</a:t>
            </a:r>
          </a:p>
          <a:p>
            <a:pPr marL="105950" lvl="1" indent="0" defTabSz="859536">
              <a:spcBef>
                <a:spcPts val="400"/>
              </a:spcBef>
              <a:buClr>
                <a:srgbClr val="04A884"/>
              </a:buClr>
              <a:buChar char="➢"/>
              <a:defRPr sz="1800"/>
            </a:pPr>
            <a:r>
              <a:rPr sz="1879"/>
              <a:t>Cost capping</a:t>
            </a:r>
          </a:p>
          <a:p>
            <a:pPr marL="0" lvl="0" indent="0" defTabSz="859536">
              <a:defRPr sz="1800"/>
            </a:pPr>
            <a:r>
              <a:rPr sz="2256"/>
              <a:t> Scottish LGPS 2015</a:t>
            </a:r>
          </a:p>
          <a:p>
            <a:pPr marL="105950" lvl="1" indent="0" defTabSz="859536">
              <a:spcBef>
                <a:spcPts val="400"/>
              </a:spcBef>
              <a:buClr>
                <a:srgbClr val="04A884"/>
              </a:buClr>
              <a:defRPr sz="1800"/>
            </a:pPr>
            <a:r>
              <a:rPr sz="1879"/>
              <a:t>Focus on main benefit – accrual rate</a:t>
            </a:r>
          </a:p>
          <a:p>
            <a:pPr marL="105950" lvl="1" indent="0" defTabSz="859536">
              <a:spcBef>
                <a:spcPts val="400"/>
              </a:spcBef>
              <a:buClr>
                <a:srgbClr val="04A884"/>
              </a:buClr>
              <a:defRPr sz="1800"/>
            </a:pPr>
            <a:r>
              <a:rPr sz="1879"/>
              <a:t>Keep contributions stable - </a:t>
            </a:r>
            <a:r>
              <a:rPr sz="1692"/>
              <a:t>Pay restraint, economy, NI contributions 2016</a:t>
            </a:r>
            <a:endParaRPr sz="1879"/>
          </a:p>
          <a:p>
            <a:pPr marL="322325" lvl="0" indent="-322325" defTabSz="859536">
              <a:defRPr sz="1800"/>
            </a:pPr>
            <a:r>
              <a:rPr sz="2256"/>
              <a:t>Strengthen governance of funds</a:t>
            </a:r>
          </a:p>
          <a:p>
            <a:pPr marL="0" lvl="0" indent="0" defTabSz="859536">
              <a:defRPr sz="1800"/>
            </a:pPr>
            <a:endParaRPr sz="2256"/>
          </a:p>
          <a:p>
            <a:pPr marL="0" lvl="0" indent="0" defTabSz="859536">
              <a:buSzTx/>
              <a:buNone/>
              <a:defRPr sz="1800"/>
            </a:pPr>
            <a:r>
              <a:rPr sz="2256"/>
              <a:t>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358775" y="358775"/>
            <a:ext cx="8277225" cy="10795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sz="3600"/>
              <a:t>Scottish LGPS 2015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323527" y="1916832"/>
            <a:ext cx="8280921" cy="41044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25754" lvl="0" indent="-325754" defTabSz="868680">
              <a:defRPr sz="1800"/>
            </a:pPr>
            <a:r>
              <a:rPr sz="2280"/>
              <a:t>Final salary  to CARE scheme</a:t>
            </a:r>
          </a:p>
          <a:p>
            <a:pPr marL="432832" lvl="1" indent="-324247" defTabSz="868680">
              <a:spcBef>
                <a:spcPts val="400"/>
              </a:spcBef>
              <a:buClr>
                <a:srgbClr val="04A884"/>
              </a:buClr>
              <a:defRPr sz="1800"/>
            </a:pPr>
            <a:r>
              <a:rPr sz="1900"/>
              <a:t>Generally fairer - spreads scheme benefits</a:t>
            </a:r>
          </a:p>
          <a:p>
            <a:pPr marL="325754" lvl="0" indent="-325754" defTabSz="868680">
              <a:defRPr sz="1800"/>
            </a:pPr>
            <a:r>
              <a:rPr sz="2280"/>
              <a:t>Accrual Rate – 60ths to 49ths</a:t>
            </a:r>
          </a:p>
          <a:p>
            <a:pPr marL="107077" lvl="1" indent="0" defTabSz="868680">
              <a:spcBef>
                <a:spcPts val="400"/>
              </a:spcBef>
              <a:buClr>
                <a:srgbClr val="04A884"/>
              </a:buClr>
              <a:defRPr sz="1800"/>
            </a:pPr>
            <a:r>
              <a:rPr sz="1900"/>
              <a:t> E&amp;W comparison - mortality rate v ill health, death in service &amp; age profile</a:t>
            </a:r>
          </a:p>
          <a:p>
            <a:pPr marL="325754" lvl="0" indent="-325754" defTabSz="868680">
              <a:defRPr sz="1800"/>
            </a:pPr>
            <a:r>
              <a:rPr sz="2280"/>
              <a:t>Contributions unchanged</a:t>
            </a:r>
          </a:p>
          <a:p>
            <a:pPr marL="432832" lvl="1" indent="-324247" defTabSz="868680">
              <a:spcBef>
                <a:spcPts val="400"/>
              </a:spcBef>
              <a:buClr>
                <a:srgbClr val="04A884"/>
              </a:buClr>
              <a:defRPr sz="1800"/>
            </a:pPr>
            <a:r>
              <a:rPr sz="1900"/>
              <a:t>Banding not cliff edge. P/T based on actual pay not nominal F/T</a:t>
            </a:r>
          </a:p>
          <a:p>
            <a:pPr marL="325754" lvl="0" indent="-325754" defTabSz="868680">
              <a:defRPr sz="1800"/>
            </a:pPr>
            <a:r>
              <a:rPr sz="2280"/>
              <a:t>Pensionable pay – P/T add hours not overtime</a:t>
            </a:r>
          </a:p>
          <a:p>
            <a:pPr marL="325754" lvl="0" indent="-325754" defTabSz="868680">
              <a:defRPr sz="1800"/>
            </a:pPr>
            <a:r>
              <a:rPr sz="2280"/>
              <a:t>50/50 option – bring in 25% workforce, review 2017</a:t>
            </a:r>
          </a:p>
          <a:p>
            <a:pPr marL="325754" lvl="0" indent="-325754" defTabSz="868680">
              <a:defRPr sz="1800"/>
            </a:pPr>
            <a:r>
              <a:rPr sz="2280"/>
              <a:t>Civil partners as married and cohabiters don’t nominate</a:t>
            </a:r>
          </a:p>
          <a:p>
            <a:pPr marL="325754" lvl="0" indent="-325754" defTabSz="868680">
              <a:defRPr sz="1800"/>
            </a:pPr>
            <a:r>
              <a:rPr sz="2280"/>
              <a:t>Post April 2015 – transitional protections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2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79307" y="1890536"/>
            <a:ext cx="6622877" cy="42747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image3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39551" y="1844825"/>
            <a:ext cx="7854578" cy="3456698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Shape 56"/>
          <p:cNvSpPr/>
          <p:nvPr/>
        </p:nvSpPr>
        <p:spPr>
          <a:xfrm>
            <a:off x="971600" y="836712"/>
            <a:ext cx="7632848" cy="486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800"/>
              <a:t>How is the new pension worked out?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image4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02773" y="2060848"/>
            <a:ext cx="7961531" cy="3240360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Shape 59"/>
          <p:cNvSpPr/>
          <p:nvPr/>
        </p:nvSpPr>
        <p:spPr>
          <a:xfrm>
            <a:off x="2699792" y="692696"/>
            <a:ext cx="5904656" cy="548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3200"/>
              <a:t>Worked example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image5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43608" y="1927884"/>
            <a:ext cx="6120680" cy="3544302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Shape 62"/>
          <p:cNvSpPr/>
          <p:nvPr/>
        </p:nvSpPr>
        <p:spPr>
          <a:xfrm>
            <a:off x="2123728" y="764704"/>
            <a:ext cx="6480720" cy="486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800"/>
              <a:t>How pension calculated on retirement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image6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78990" y="2309813"/>
            <a:ext cx="8108241" cy="3063403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Shape 65"/>
          <p:cNvSpPr/>
          <p:nvPr/>
        </p:nvSpPr>
        <p:spPr>
          <a:xfrm>
            <a:off x="2699792" y="692696"/>
            <a:ext cx="5976664" cy="486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800"/>
              <a:t>Why governance matters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xfrm>
            <a:off x="358775" y="358775"/>
            <a:ext cx="8277225" cy="10795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sz="3600"/>
              <a:t>Governance</a:t>
            </a:r>
          </a:p>
        </p:txBody>
      </p:sp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xfrm>
            <a:off x="358775" y="2159000"/>
            <a:ext cx="8132763" cy="37902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defRPr sz="1800"/>
            </a:pPr>
            <a:r>
              <a:rPr sz="2400"/>
              <a:t>Scheme Advisory Board</a:t>
            </a:r>
          </a:p>
          <a:p>
            <a:pPr marL="455612" lvl="1" indent="-341313">
              <a:spcBef>
                <a:spcPts val="400"/>
              </a:spcBef>
              <a:buClr>
                <a:srgbClr val="04A884"/>
              </a:buClr>
              <a:defRPr sz="1800"/>
            </a:pPr>
            <a:r>
              <a:rPr sz="2000"/>
              <a:t>Statutory SLOGPAG</a:t>
            </a:r>
          </a:p>
          <a:p>
            <a:pPr marL="0" lvl="0" indent="0">
              <a:defRPr sz="1800"/>
            </a:pPr>
            <a:r>
              <a:rPr sz="2400"/>
              <a:t>Review fund structure</a:t>
            </a:r>
          </a:p>
          <a:p>
            <a:pPr marL="112712" lvl="1" indent="0">
              <a:spcBef>
                <a:spcPts val="400"/>
              </a:spcBef>
              <a:buClr>
                <a:srgbClr val="04A884"/>
              </a:buClr>
              <a:defRPr sz="1800"/>
            </a:pPr>
            <a:r>
              <a:rPr sz="2000"/>
              <a:t> IORP and separation from lead local authorities</a:t>
            </a:r>
          </a:p>
          <a:p>
            <a:pPr marL="112712" lvl="1" indent="0">
              <a:spcBef>
                <a:spcPts val="400"/>
              </a:spcBef>
              <a:buClr>
                <a:srgbClr val="04A884"/>
              </a:buClr>
              <a:defRPr sz="1800"/>
            </a:pPr>
            <a:r>
              <a:rPr sz="2000"/>
              <a:t> Number of funds in Scotland or shared services to cut costs</a:t>
            </a:r>
          </a:p>
          <a:p>
            <a:pPr marL="0" lvl="0" indent="0">
              <a:defRPr sz="1800"/>
            </a:pPr>
            <a:r>
              <a:rPr sz="2400"/>
              <a:t>Cost control – 2% cap</a:t>
            </a:r>
          </a:p>
          <a:p>
            <a:pPr marL="0" lvl="0" indent="0">
              <a:defRPr sz="1800"/>
            </a:pPr>
            <a:r>
              <a:rPr sz="2400"/>
              <a:t>Pension Board at fund level</a:t>
            </a:r>
          </a:p>
          <a:p>
            <a:pPr marL="112712" lvl="1" indent="0">
              <a:spcBef>
                <a:spcPts val="400"/>
              </a:spcBef>
              <a:buClr>
                <a:srgbClr val="04A884"/>
              </a:buClr>
              <a:defRPr sz="1800"/>
            </a:pPr>
            <a:r>
              <a:rPr sz="2000"/>
              <a:t>UNISON reps. Step up scrutiny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FFFFFF"/>
      </a:dk1>
      <a:lt1>
        <a:srgbClr val="FFFFFF"/>
      </a:lt1>
      <a:dk2>
        <a:srgbClr val="A7A7A7"/>
      </a:dk2>
      <a:lt2>
        <a:srgbClr val="535353"/>
      </a:lt2>
      <a:accent1>
        <a:srgbClr val="8CF4EA"/>
      </a:accent1>
      <a:accent2>
        <a:srgbClr val="D49FFF"/>
      </a:accent2>
      <a:accent3>
        <a:srgbClr val="8F8F8F"/>
      </a:accent3>
      <a:accent4>
        <a:srgbClr val="DADADA"/>
      </a:accent4>
      <a:accent5>
        <a:srgbClr val="C5F8F3"/>
      </a:accent5>
      <a:accent6>
        <a:srgbClr val="C090E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CF4EA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8CF4EA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CF4EA"/>
      </a:accent1>
      <a:accent2>
        <a:srgbClr val="D49FFF"/>
      </a:accent2>
      <a:accent3>
        <a:srgbClr val="8F8F8F"/>
      </a:accent3>
      <a:accent4>
        <a:srgbClr val="DADADA"/>
      </a:accent4>
      <a:accent5>
        <a:srgbClr val="C5F8F3"/>
      </a:accent5>
      <a:accent6>
        <a:srgbClr val="C090E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CF4EA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8CF4EA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Office PowerPoint</Application>
  <PresentationFormat>On-screen Show (4:3)</PresentationFormat>
  <Paragraphs>67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</vt:lpstr>
      <vt:lpstr>Slide 1</vt:lpstr>
      <vt:lpstr>Background</vt:lpstr>
      <vt:lpstr>Scottish LGPS 2015</vt:lpstr>
      <vt:lpstr>Slide 4</vt:lpstr>
      <vt:lpstr>Slide 5</vt:lpstr>
      <vt:lpstr>Slide 6</vt:lpstr>
      <vt:lpstr>Slide 7</vt:lpstr>
      <vt:lpstr>Slide 8</vt:lpstr>
      <vt:lpstr>Governance</vt:lpstr>
      <vt:lpstr>Slide 10</vt:lpstr>
      <vt:lpstr>Next Steps</vt:lpstr>
      <vt:lpstr>More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Kate</dc:creator>
  <cp:lastModifiedBy>Kate</cp:lastModifiedBy>
  <cp:revision>1</cp:revision>
  <dcterms:modified xsi:type="dcterms:W3CDTF">2015-02-19T23:51:54Z</dcterms:modified>
</cp:coreProperties>
</file>